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1" r:id="rId2"/>
    <p:sldId id="439" r:id="rId3"/>
    <p:sldId id="441" r:id="rId4"/>
    <p:sldId id="442" r:id="rId5"/>
    <p:sldId id="270" r:id="rId6"/>
  </p:sldIdLst>
  <p:sldSz cx="10440988" cy="7561263"/>
  <p:notesSz cx="6802438" cy="9934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2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4F3"/>
    <a:srgbClr val="FFFFFF"/>
    <a:srgbClr val="4A0CA5"/>
    <a:srgbClr val="4B278B"/>
    <a:srgbClr val="4F2C8D"/>
    <a:srgbClr val="A5C63B"/>
    <a:srgbClr val="3195BD"/>
    <a:srgbClr val="F5B68F"/>
    <a:srgbClr val="15D1C3"/>
    <a:srgbClr val="370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506" y="84"/>
      </p:cViewPr>
      <p:guideLst>
        <p:guide orient="horz" pos="2382"/>
        <p:guide pos="32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41C9E-8D1F-4347-B858-B2CA65580129}" type="datetimeFigureOut">
              <a:rPr lang="ko-KR" altLang="en-US" smtClean="0"/>
              <a:pPr/>
              <a:t>2024-02-02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30263" y="744538"/>
            <a:ext cx="5141912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4" y="4718923"/>
            <a:ext cx="5441950" cy="4470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FD5D9-9AE8-4308-A4A7-45299EC4C2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411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C4073-6FB3-4D2C-9AF2-2229580981AF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640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C4073-6FB3-4D2C-9AF2-2229580981AF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46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05124" y="1237457"/>
            <a:ext cx="7830741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05124" y="3971414"/>
            <a:ext cx="7830741" cy="1825554"/>
          </a:xfrm>
        </p:spPr>
        <p:txBody>
          <a:bodyPr/>
          <a:lstStyle>
            <a:lvl1pPr marL="0" indent="0" algn="ctr">
              <a:buNone/>
              <a:defRPr sz="2000"/>
            </a:lvl1pPr>
            <a:lvl2pPr marL="385763" indent="0" algn="ctr">
              <a:buNone/>
              <a:defRPr sz="1700"/>
            </a:lvl2pPr>
            <a:lvl3pPr marL="771525" indent="0" algn="ctr">
              <a:buNone/>
              <a:defRPr sz="1500"/>
            </a:lvl3pPr>
            <a:lvl4pPr marL="1157288" indent="0" algn="ctr">
              <a:buNone/>
              <a:defRPr sz="1400"/>
            </a:lvl4pPr>
            <a:lvl5pPr marL="1543050" indent="0" algn="ctr">
              <a:buNone/>
              <a:defRPr sz="1400"/>
            </a:lvl5pPr>
            <a:lvl6pPr marL="1928813" indent="0" algn="ctr">
              <a:buNone/>
              <a:defRPr sz="1400"/>
            </a:lvl6pPr>
            <a:lvl7pPr marL="2314575" indent="0" algn="ctr">
              <a:buNone/>
              <a:defRPr sz="1400"/>
            </a:lvl7pPr>
            <a:lvl8pPr marL="2700338" indent="0" algn="ctr">
              <a:buNone/>
              <a:defRPr sz="1400"/>
            </a:lvl8pPr>
            <a:lvl9pPr marL="3086100" indent="0" algn="ctr">
              <a:buNone/>
              <a:defRPr sz="14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88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59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2381" y="1885067"/>
            <a:ext cx="9005352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12381" y="5060097"/>
            <a:ext cx="9005352" cy="1654026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57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15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572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430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288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145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003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0861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5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17818" y="2012836"/>
            <a:ext cx="4437420" cy="4797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85750" y="2012836"/>
            <a:ext cx="4437420" cy="4797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0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9178" y="402569"/>
            <a:ext cx="9005352" cy="1461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19179" y="1853560"/>
            <a:ext cx="4417027" cy="90840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5763" indent="0">
              <a:buNone/>
              <a:defRPr sz="1700" b="1"/>
            </a:lvl2pPr>
            <a:lvl3pPr marL="771525" indent="0">
              <a:buNone/>
              <a:defRPr sz="1500" b="1"/>
            </a:lvl3pPr>
            <a:lvl4pPr marL="1157288" indent="0">
              <a:buNone/>
              <a:defRPr sz="1400" b="1"/>
            </a:lvl4pPr>
            <a:lvl5pPr marL="1543050" indent="0">
              <a:buNone/>
              <a:defRPr sz="1400" b="1"/>
            </a:lvl5pPr>
            <a:lvl6pPr marL="1928813" indent="0">
              <a:buNone/>
              <a:defRPr sz="1400" b="1"/>
            </a:lvl6pPr>
            <a:lvl7pPr marL="2314575" indent="0">
              <a:buNone/>
              <a:defRPr sz="1400" b="1"/>
            </a:lvl7pPr>
            <a:lvl8pPr marL="2700338" indent="0">
              <a:buNone/>
              <a:defRPr sz="1400" b="1"/>
            </a:lvl8pPr>
            <a:lvl9pPr marL="3086100" indent="0">
              <a:buNone/>
              <a:defRPr sz="14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19179" y="2761961"/>
            <a:ext cx="4417027" cy="406242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285751" y="1853560"/>
            <a:ext cx="4438780" cy="90840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5763" indent="0">
              <a:buNone/>
              <a:defRPr sz="1700" b="1"/>
            </a:lvl2pPr>
            <a:lvl3pPr marL="771525" indent="0">
              <a:buNone/>
              <a:defRPr sz="1500" b="1"/>
            </a:lvl3pPr>
            <a:lvl4pPr marL="1157288" indent="0">
              <a:buNone/>
              <a:defRPr sz="1400" b="1"/>
            </a:lvl4pPr>
            <a:lvl5pPr marL="1543050" indent="0">
              <a:buNone/>
              <a:defRPr sz="1400" b="1"/>
            </a:lvl5pPr>
            <a:lvl6pPr marL="1928813" indent="0">
              <a:buNone/>
              <a:defRPr sz="1400" b="1"/>
            </a:lvl6pPr>
            <a:lvl7pPr marL="2314575" indent="0">
              <a:buNone/>
              <a:defRPr sz="1400" b="1"/>
            </a:lvl7pPr>
            <a:lvl8pPr marL="2700338" indent="0">
              <a:buNone/>
              <a:defRPr sz="1400" b="1"/>
            </a:lvl8pPr>
            <a:lvl9pPr marL="3086100" indent="0">
              <a:buNone/>
              <a:defRPr sz="14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285751" y="2761961"/>
            <a:ext cx="4438780" cy="406242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2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5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9178" y="504084"/>
            <a:ext cx="336749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38780" y="1088683"/>
            <a:ext cx="5285750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19178" y="2268379"/>
            <a:ext cx="336749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85763" indent="0">
              <a:buNone/>
              <a:defRPr sz="1200"/>
            </a:lvl2pPr>
            <a:lvl3pPr marL="771525" indent="0">
              <a:buNone/>
              <a:defRPr sz="1000"/>
            </a:lvl3pPr>
            <a:lvl4pPr marL="1157288" indent="0">
              <a:buNone/>
              <a:defRPr sz="800"/>
            </a:lvl4pPr>
            <a:lvl5pPr marL="1543050" indent="0">
              <a:buNone/>
              <a:defRPr sz="800"/>
            </a:lvl5pPr>
            <a:lvl6pPr marL="1928813" indent="0">
              <a:buNone/>
              <a:defRPr sz="800"/>
            </a:lvl6pPr>
            <a:lvl7pPr marL="2314575" indent="0">
              <a:buNone/>
              <a:defRPr sz="800"/>
            </a:lvl7pPr>
            <a:lvl8pPr marL="2700338" indent="0">
              <a:buNone/>
              <a:defRPr sz="800"/>
            </a:lvl8pPr>
            <a:lvl9pPr marL="3086100" indent="0">
              <a:buNone/>
              <a:defRPr sz="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6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9178" y="504084"/>
            <a:ext cx="336749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438780" y="1088683"/>
            <a:ext cx="5285750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85763" indent="0">
              <a:buNone/>
              <a:defRPr sz="2400"/>
            </a:lvl2pPr>
            <a:lvl3pPr marL="771525" indent="0">
              <a:buNone/>
              <a:defRPr sz="2000"/>
            </a:lvl3pPr>
            <a:lvl4pPr marL="1157288" indent="0">
              <a:buNone/>
              <a:defRPr sz="1700"/>
            </a:lvl4pPr>
            <a:lvl5pPr marL="1543050" indent="0">
              <a:buNone/>
              <a:defRPr sz="1700"/>
            </a:lvl5pPr>
            <a:lvl6pPr marL="1928813" indent="0">
              <a:buNone/>
              <a:defRPr sz="1700"/>
            </a:lvl6pPr>
            <a:lvl7pPr marL="2314575" indent="0">
              <a:buNone/>
              <a:defRPr sz="1700"/>
            </a:lvl7pPr>
            <a:lvl8pPr marL="2700338" indent="0">
              <a:buNone/>
              <a:defRPr sz="1700"/>
            </a:lvl8pPr>
            <a:lvl9pPr marL="3086100" indent="0">
              <a:buNone/>
              <a:defRPr sz="17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19178" y="2268379"/>
            <a:ext cx="336749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85763" indent="0">
              <a:buNone/>
              <a:defRPr sz="1200"/>
            </a:lvl2pPr>
            <a:lvl3pPr marL="771525" indent="0">
              <a:buNone/>
              <a:defRPr sz="1000"/>
            </a:lvl3pPr>
            <a:lvl4pPr marL="1157288" indent="0">
              <a:buNone/>
              <a:defRPr sz="800"/>
            </a:lvl4pPr>
            <a:lvl5pPr marL="1543050" indent="0">
              <a:buNone/>
              <a:defRPr sz="800"/>
            </a:lvl5pPr>
            <a:lvl6pPr marL="1928813" indent="0">
              <a:buNone/>
              <a:defRPr sz="800"/>
            </a:lvl6pPr>
            <a:lvl7pPr marL="2314575" indent="0">
              <a:buNone/>
              <a:defRPr sz="800"/>
            </a:lvl7pPr>
            <a:lvl8pPr marL="2700338" indent="0">
              <a:buNone/>
              <a:defRPr sz="800"/>
            </a:lvl8pPr>
            <a:lvl9pPr marL="3086100" indent="0">
              <a:buNone/>
              <a:defRPr sz="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529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3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471833" y="402567"/>
            <a:ext cx="2251338" cy="640782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17818" y="402567"/>
            <a:ext cx="6623502" cy="640782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5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17818" y="402569"/>
            <a:ext cx="9005352" cy="1461495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17818" y="2012836"/>
            <a:ext cx="9005352" cy="4797552"/>
          </a:xfrm>
          <a:prstGeom prst="rect">
            <a:avLst/>
          </a:prstGeom>
        </p:spPr>
        <p:txBody>
          <a:bodyPr vert="horz" lIns="102870" tIns="51435" rIns="102870" bIns="51435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17818" y="7008172"/>
            <a:ext cx="2349222" cy="402567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8700"/>
            <a:fld id="{F59E2648-5C8D-4992-8ED4-FE323F3F9C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1028700"/>
              <a:t>2024-02-02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458578" y="7008172"/>
            <a:ext cx="3523833" cy="402567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870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373948" y="7008172"/>
            <a:ext cx="2349222" cy="402567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8700"/>
            <a:fld id="{208781FD-F48D-4723-8965-D920426B497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102870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0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1525" rtl="0" eaLnBrk="1" latinLnBrk="1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771525" rtl="0" eaLnBrk="1" latinLnBrk="1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8644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4406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50169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35931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21694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07456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93219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78981" indent="-192881" algn="l" defTabSz="771525" rtl="0" eaLnBrk="1" latinLnBrk="1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7288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28813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14575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algn="l" defTabSz="771525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6.pn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9911470" y="396255"/>
            <a:ext cx="277576" cy="343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28700">
              <a:lnSpc>
                <a:spcPct val="120000"/>
              </a:lnSpc>
            </a:pPr>
            <a:r>
              <a:rPr lang="en-US" altLang="ko-KR" sz="1500" spc="-113" dirty="0">
                <a:solidFill>
                  <a:prstClr val="white"/>
                </a:solidFill>
                <a:latin typeface="Arial" panose="020B0604020202020204" pitchFamily="34" charset="0"/>
                <a:ea typeface="-윤고딕320" panose="02030504000101010101" pitchFamily="18" charset="-127"/>
                <a:cs typeface="Arial" panose="020B0604020202020204" pitchFamily="34" charset="0"/>
              </a:rPr>
              <a:t>2</a:t>
            </a:r>
            <a:endParaRPr lang="ko-KR" altLang="en-US" sz="1500" spc="-113" dirty="0">
              <a:solidFill>
                <a:prstClr val="white"/>
              </a:solidFill>
              <a:latin typeface="Arial" panose="020B0604020202020204" pitchFamily="34" charset="0"/>
              <a:ea typeface="-윤고딕320" panose="02030504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422544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0" y="6903264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918" y="6990794"/>
            <a:ext cx="20162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상업용 세탁장비 전문업체 ㈜</a:t>
            </a:r>
            <a:r>
              <a:rPr lang="ko-KR" altLang="en-US" sz="10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유니룩스</a:t>
            </a:r>
            <a:endParaRPr lang="en-US" altLang="ko-KR" sz="1000" spc="-50" dirty="0">
              <a:ln>
                <a:solidFill>
                  <a:schemeClr val="accent1">
                    <a:alpha val="0"/>
                  </a:schemeClr>
                </a:solidFill>
              </a:ln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6918" y="7020991"/>
            <a:ext cx="1345788" cy="274389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0" y="1358648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 rot="5400000" flipV="1">
            <a:off x="1584090" y="864306"/>
            <a:ext cx="720078" cy="72008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105412" y="594080"/>
            <a:ext cx="622317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7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유니룩스는</a:t>
            </a:r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 오랜 노하우와 기술력을 바탕으로 세탁장비 시장을 선도하며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, </a:t>
            </a:r>
          </a:p>
          <a:p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급변하는 현대사회에 맞춰 시스템을 다변화하고 있습니다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  <a:endParaRPr lang="ko-KR" altLang="en-US" sz="17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</p:txBody>
      </p:sp>
      <p:pic>
        <p:nvPicPr>
          <p:cNvPr id="2" name="Picture 2" descr="D:\세탁기,건조기 자료\코인식 세탁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982" y="2628503"/>
            <a:ext cx="1800200" cy="2865347"/>
          </a:xfrm>
          <a:prstGeom prst="rect">
            <a:avLst/>
          </a:prstGeom>
          <a:noFill/>
        </p:spPr>
      </p:pic>
      <p:sp>
        <p:nvSpPr>
          <p:cNvPr id="23" name="모서리가 둥근 직사각형 22"/>
          <p:cNvSpPr/>
          <p:nvPr/>
        </p:nvSpPr>
        <p:spPr>
          <a:xfrm>
            <a:off x="251942" y="1548383"/>
            <a:ext cx="792088" cy="64807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이전</a:t>
            </a:r>
          </a:p>
        </p:txBody>
      </p:sp>
      <p:sp>
        <p:nvSpPr>
          <p:cNvPr id="25" name="사각형: 둥근 위쪽 모서리 19">
            <a:extLst>
              <a:ext uri="{FF2B5EF4-FFF2-40B4-BE49-F238E27FC236}">
                <a16:creationId xmlns:a16="http://schemas.microsoft.com/office/drawing/2014/main" xmlns="" id="{ADFF37AD-FB80-45C5-8B2A-F513B475C59F}"/>
              </a:ext>
            </a:extLst>
          </p:cNvPr>
          <p:cNvSpPr/>
          <p:nvPr/>
        </p:nvSpPr>
        <p:spPr>
          <a:xfrm>
            <a:off x="900014" y="1548383"/>
            <a:ext cx="4104456" cy="648071"/>
          </a:xfrm>
          <a:prstGeom prst="round2SameRect">
            <a:avLst>
              <a:gd name="adj1" fmla="val 16667"/>
              <a:gd name="adj2" fmla="val 16003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ko-KR" altLang="en-US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결제방식 </a:t>
            </a:r>
            <a:r>
              <a:rPr lang="en-US" altLang="ko-KR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– </a:t>
            </a:r>
            <a:r>
              <a:rPr lang="ko-KR" altLang="en-US" b="1" kern="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코인식</a:t>
            </a:r>
            <a:r>
              <a:rPr lang="ko-KR" altLang="en-US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</a:t>
            </a:r>
            <a:r>
              <a:rPr lang="en-US" altLang="ko-KR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or RFID</a:t>
            </a:r>
            <a:r>
              <a:rPr lang="ko-KR" altLang="en-US" b="1" kern="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카드식</a:t>
            </a:r>
            <a:endParaRPr lang="en-US" altLang="ko-KR" b="1" kern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Medium" pitchFamily="2" charset="-127"/>
              <a:ea typeface="KoPub돋움체 Medium" pitchFamily="2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495574D0-97B9-4EE1-B22D-4F302A98CDEC}"/>
              </a:ext>
            </a:extLst>
          </p:cNvPr>
          <p:cNvSpPr/>
          <p:nvPr/>
        </p:nvSpPr>
        <p:spPr>
          <a:xfrm>
            <a:off x="329419" y="2332915"/>
            <a:ext cx="4659943" cy="3967996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436518" y="1548383"/>
            <a:ext cx="792088" cy="6480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현재</a:t>
            </a:r>
            <a:endParaRPr lang="en-US" altLang="ko-KR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9" name="사각형: 둥근 위쪽 모서리 19">
            <a:extLst>
              <a:ext uri="{FF2B5EF4-FFF2-40B4-BE49-F238E27FC236}">
                <a16:creationId xmlns:a16="http://schemas.microsoft.com/office/drawing/2014/main" xmlns="" id="{ADFF37AD-FB80-45C5-8B2A-F513B475C59F}"/>
              </a:ext>
            </a:extLst>
          </p:cNvPr>
          <p:cNvSpPr/>
          <p:nvPr/>
        </p:nvSpPr>
        <p:spPr>
          <a:xfrm>
            <a:off x="6084590" y="1548383"/>
            <a:ext cx="4104456" cy="648071"/>
          </a:xfrm>
          <a:prstGeom prst="round2SameRect">
            <a:avLst>
              <a:gd name="adj1" fmla="val 16667"/>
              <a:gd name="adj2" fmla="val 16003"/>
            </a:avLst>
          </a:prstGeom>
          <a:solidFill>
            <a:srgbClr val="34B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ko-KR" altLang="en-US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결제방식 </a:t>
            </a:r>
            <a:r>
              <a:rPr lang="en-US" altLang="ko-KR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-</a:t>
            </a:r>
            <a:r>
              <a:rPr lang="ko-KR" altLang="en-US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휴대폰 </a:t>
            </a:r>
            <a:r>
              <a:rPr lang="en-US" altLang="ko-KR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APP</a:t>
            </a:r>
            <a:r>
              <a:rPr lang="ko-KR" altLang="en-US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결제 </a:t>
            </a:r>
            <a:r>
              <a:rPr lang="en-US" altLang="ko-KR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itchFamily="2" charset="-127"/>
                <a:ea typeface="KoPub돋움체 Medium" pitchFamily="2" charset="-127"/>
              </a:rPr>
              <a:t> 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495574D0-97B9-4EE1-B22D-4F302A98CDEC}"/>
              </a:ext>
            </a:extLst>
          </p:cNvPr>
          <p:cNvSpPr/>
          <p:nvPr/>
        </p:nvSpPr>
        <p:spPr>
          <a:xfrm>
            <a:off x="5441986" y="2332915"/>
            <a:ext cx="4659943" cy="3967996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xmlns="" id="{C6A0407F-E58C-4911-84E0-32DC3BF4DF0D}"/>
              </a:ext>
            </a:extLst>
          </p:cNvPr>
          <p:cNvSpPr/>
          <p:nvPr/>
        </p:nvSpPr>
        <p:spPr>
          <a:xfrm rot="5400000">
            <a:off x="4923423" y="4211334"/>
            <a:ext cx="650290" cy="23188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5E85FFFB-D1C9-460F-9FAC-A790163993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816" y="2701795"/>
            <a:ext cx="1800200" cy="279388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A7DCE43-84A9-4AEA-834C-84E5AA1B4E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94" y="2544413"/>
            <a:ext cx="3240360" cy="324036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020D71ED-77EA-4EA3-91F8-7B6A16BED2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651" y="2566555"/>
            <a:ext cx="3187823" cy="3187823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75271E16-349D-4BE6-967F-23615B58A2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" y="259146"/>
            <a:ext cx="1760596" cy="1063119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xmlns="" id="{754A7083-C47D-4421-AAD4-8CD6AB20B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008937"/>
              </p:ext>
            </p:extLst>
          </p:nvPr>
        </p:nvGraphicFramePr>
        <p:xfrm>
          <a:off x="2988246" y="5578679"/>
          <a:ext cx="4464496" cy="1254496"/>
        </p:xfrm>
        <a:graphic>
          <a:graphicData uri="http://schemas.openxmlformats.org/drawingml/2006/table">
            <a:tbl>
              <a:tblPr/>
              <a:tblGrid>
                <a:gridCol w="44644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5449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코인식에서 휴대폰</a:t>
                      </a:r>
                      <a:r>
                        <a:rPr kumimoji="0" lang="en-US" altLang="ko-KR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 APP</a:t>
                      </a:r>
                      <a:r>
                        <a:rPr kumimoji="0" lang="ko-KR" altLang="en-US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결제를 통한 결제방식은</a:t>
                      </a:r>
                      <a:endParaRPr kumimoji="0" lang="en-US" altLang="ko-KR" sz="1700" b="1" i="0" u="none" strike="noStrike" kern="1200" cap="none" normalizeH="0" baseline="0" dirty="0">
                        <a:ln>
                          <a:solidFill>
                            <a:schemeClr val="bg1">
                              <a:lumMod val="6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KoPub돋움체 Medium" pitchFamily="2" charset="-127"/>
                        <a:ea typeface="KoPub돋움체 Medium" pitchFamily="2" charset="-127"/>
                        <a:cs typeface="+mn-cs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사용자에게 보다 편리하며</a:t>
                      </a:r>
                      <a:r>
                        <a:rPr kumimoji="0" lang="en-US" altLang="ko-KR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, </a:t>
                      </a:r>
                      <a:r>
                        <a:rPr kumimoji="0" lang="ko-KR" altLang="en-US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효율적입니다</a:t>
                      </a:r>
                      <a:r>
                        <a:rPr kumimoji="0" lang="en-US" altLang="ko-KR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.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500" b="1" i="0" u="none" strike="noStrike" kern="1200" cap="none" normalizeH="0" baseline="0" dirty="0">
                        <a:ln>
                          <a:solidFill>
                            <a:schemeClr val="bg1">
                              <a:lumMod val="6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KoPub돋움체 Medium" pitchFamily="2" charset="-127"/>
                        <a:ea typeface="KoPub돋움체 Medium" pitchFamily="2" charset="-127"/>
                        <a:cs typeface="+mn-cs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APP</a:t>
                      </a:r>
                      <a:r>
                        <a:rPr kumimoji="0" lang="ko-KR" altLang="en-US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결제 방식은 본사간의 독점협약을 </a:t>
                      </a:r>
                      <a:endParaRPr kumimoji="0" lang="en-US" altLang="ko-KR" sz="1700" b="1" i="0" u="none" strike="noStrike" kern="1200" cap="none" normalizeH="0" baseline="0" dirty="0">
                        <a:ln>
                          <a:solidFill>
                            <a:schemeClr val="bg1">
                              <a:lumMod val="6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KoPub돋움체 Medium" pitchFamily="2" charset="-127"/>
                        <a:ea typeface="KoPub돋움체 Medium" pitchFamily="2" charset="-127"/>
                        <a:cs typeface="+mn-cs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통해 개발한 결제 방식으로 국내 유일합니다</a:t>
                      </a:r>
                      <a:r>
                        <a:rPr kumimoji="0" lang="en-US" altLang="ko-KR" sz="1700" b="1" i="0" u="none" strike="noStrike" kern="1200" cap="none" normalizeH="0" baseline="0" dirty="0">
                          <a:ln>
                            <a:solidFill>
                              <a:schemeClr val="bg1">
                                <a:lumMod val="6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KoPub돋움체 Medium" pitchFamily="2" charset="-127"/>
                          <a:ea typeface="KoPub돋움체 Medium" pitchFamily="2" charset="-127"/>
                          <a:cs typeface="+mn-cs"/>
                        </a:rPr>
                        <a:t>. </a:t>
                      </a:r>
                      <a:endParaRPr kumimoji="0" lang="ko-KR" altLang="en-US" sz="1700" b="1" i="0" u="none" strike="noStrike" kern="1200" cap="none" normalizeH="0" baseline="0" dirty="0">
                        <a:ln>
                          <a:solidFill>
                            <a:schemeClr val="bg1">
                              <a:lumMod val="6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KoPub돋움체 Medium" pitchFamily="2" charset="-127"/>
                        <a:ea typeface="KoPub돋움체 Medium" pitchFamily="2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2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882190"/>
      </p:ext>
    </p:extLst>
  </p:cSld>
  <p:clrMapOvr>
    <a:masterClrMapping/>
  </p:clrMapOvr>
  <p:transition advTm="4211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1EC3D0F1-D726-78A6-01D2-1432A34E9DA4}"/>
              </a:ext>
            </a:extLst>
          </p:cNvPr>
          <p:cNvSpPr/>
          <p:nvPr/>
        </p:nvSpPr>
        <p:spPr>
          <a:xfrm>
            <a:off x="5373692" y="1762603"/>
            <a:ext cx="2025090" cy="4472594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A1CA7B3C-31A5-A666-13E6-90CACBAD8A23}"/>
              </a:ext>
            </a:extLst>
          </p:cNvPr>
          <p:cNvSpPr/>
          <p:nvPr/>
        </p:nvSpPr>
        <p:spPr>
          <a:xfrm>
            <a:off x="2964971" y="1765193"/>
            <a:ext cx="2025090" cy="4472594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1EB9FE2D-323C-350C-9691-4244F67E3E23}"/>
              </a:ext>
            </a:extLst>
          </p:cNvPr>
          <p:cNvSpPr/>
          <p:nvPr/>
        </p:nvSpPr>
        <p:spPr>
          <a:xfrm>
            <a:off x="7701255" y="1768827"/>
            <a:ext cx="2159587" cy="4472594"/>
          </a:xfrm>
          <a:prstGeom prst="rect">
            <a:avLst/>
          </a:prstGeom>
          <a:solidFill>
            <a:srgbClr val="4A0C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sp>
        <p:nvSpPr>
          <p:cNvPr id="9" name="갈매기형 수장 40">
            <a:extLst>
              <a:ext uri="{FF2B5EF4-FFF2-40B4-BE49-F238E27FC236}">
                <a16:creationId xmlns:a16="http://schemas.microsoft.com/office/drawing/2014/main" xmlns="" id="{9AEC2811-3429-BBDC-0C0F-C74F0A000C82}"/>
              </a:ext>
            </a:extLst>
          </p:cNvPr>
          <p:cNvSpPr/>
          <p:nvPr/>
        </p:nvSpPr>
        <p:spPr>
          <a:xfrm>
            <a:off x="650455" y="6437438"/>
            <a:ext cx="140617" cy="210925"/>
          </a:xfrm>
          <a:prstGeom prst="chevr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962B6395-4385-4C72-9413-28C1B55E592E}"/>
              </a:ext>
            </a:extLst>
          </p:cNvPr>
          <p:cNvSpPr/>
          <p:nvPr/>
        </p:nvSpPr>
        <p:spPr>
          <a:xfrm>
            <a:off x="8273469" y="3147857"/>
            <a:ext cx="210925" cy="70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ED4BD48C-0342-020D-5420-9A3D4F0474D9}"/>
              </a:ext>
            </a:extLst>
          </p:cNvPr>
          <p:cNvSpPr/>
          <p:nvPr/>
        </p:nvSpPr>
        <p:spPr>
          <a:xfrm>
            <a:off x="8273469" y="3160328"/>
            <a:ext cx="210925" cy="70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CB489D23-8196-7DB6-294F-04119EFCE5E9}"/>
              </a:ext>
            </a:extLst>
          </p:cNvPr>
          <p:cNvSpPr/>
          <p:nvPr/>
        </p:nvSpPr>
        <p:spPr>
          <a:xfrm>
            <a:off x="5953295" y="3569706"/>
            <a:ext cx="210925" cy="67375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00EB5B7-8E5D-D048-C5BF-593E19C4C68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53459" y="1811999"/>
            <a:ext cx="2073216" cy="388999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B11ED32-6F07-80B2-3A94-A04F1031E96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10"/>
          <a:stretch/>
        </p:blipFill>
        <p:spPr>
          <a:xfrm>
            <a:off x="7753459" y="5037670"/>
            <a:ext cx="2073216" cy="1168159"/>
          </a:xfrm>
          <a:prstGeom prst="rect">
            <a:avLst/>
          </a:prstGeom>
        </p:spPr>
      </p:pic>
      <p:sp>
        <p:nvSpPr>
          <p:cNvPr id="17" name="갈매기형 수장 40">
            <a:extLst>
              <a:ext uri="{FF2B5EF4-FFF2-40B4-BE49-F238E27FC236}">
                <a16:creationId xmlns:a16="http://schemas.microsoft.com/office/drawing/2014/main" xmlns="" id="{4B8A9F58-8BB7-396D-C9E4-11EB52013000}"/>
              </a:ext>
            </a:extLst>
          </p:cNvPr>
          <p:cNvSpPr/>
          <p:nvPr/>
        </p:nvSpPr>
        <p:spPr>
          <a:xfrm>
            <a:off x="650455" y="6799826"/>
            <a:ext cx="140617" cy="210925"/>
          </a:xfrm>
          <a:prstGeom prst="chevr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8C4EC0D5-AF1B-71D9-7D24-051737DDD96A}"/>
              </a:ext>
            </a:extLst>
          </p:cNvPr>
          <p:cNvSpPr/>
          <p:nvPr/>
        </p:nvSpPr>
        <p:spPr>
          <a:xfrm>
            <a:off x="0" y="422544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9E2D2473-B03E-C982-88CF-C7361A3CB81E}"/>
              </a:ext>
            </a:extLst>
          </p:cNvPr>
          <p:cNvSpPr/>
          <p:nvPr/>
        </p:nvSpPr>
        <p:spPr>
          <a:xfrm>
            <a:off x="0" y="1358648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FE801978-B5C0-B7CF-BCAF-206D05BFD585}"/>
              </a:ext>
            </a:extLst>
          </p:cNvPr>
          <p:cNvSpPr/>
          <p:nvPr/>
        </p:nvSpPr>
        <p:spPr>
          <a:xfrm rot="5400000" flipV="1">
            <a:off x="1584090" y="864306"/>
            <a:ext cx="720078" cy="72008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98950C73-0029-4E7A-CD1F-4B1DCC5C6D5C}"/>
              </a:ext>
            </a:extLst>
          </p:cNvPr>
          <p:cNvSpPr/>
          <p:nvPr/>
        </p:nvSpPr>
        <p:spPr>
          <a:xfrm>
            <a:off x="2105412" y="594080"/>
            <a:ext cx="622317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7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유니룩스는</a:t>
            </a:r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 오랜 노하우와 기술력을 바탕으로 세탁장비 시장을 선도하며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, </a:t>
            </a:r>
          </a:p>
          <a:p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급변하는 현대사회에 맞춰 시스템을 다변화하고 있습니다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  <a:endParaRPr lang="ko-KR" altLang="en-US" sz="17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A6D17F98-087F-3059-55E7-F75BC6C978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" y="259146"/>
            <a:ext cx="1760596" cy="10631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B756390-A7A2-CEBF-80EB-ADD443DB5868}"/>
              </a:ext>
            </a:extLst>
          </p:cNvPr>
          <p:cNvSpPr txBox="1"/>
          <p:nvPr/>
        </p:nvSpPr>
        <p:spPr>
          <a:xfrm>
            <a:off x="810196" y="6362679"/>
            <a:ext cx="921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신용카드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계좌이체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현금결제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편의점충전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), 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문화상품권 충전 까지 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이용 가능</a:t>
            </a:r>
            <a:endParaRPr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745C51D-0EE6-E8A6-EB92-B5CC6FE34575}"/>
              </a:ext>
            </a:extLst>
          </p:cNvPr>
          <p:cNvSpPr txBox="1"/>
          <p:nvPr/>
        </p:nvSpPr>
        <p:spPr>
          <a:xfrm>
            <a:off x="810196" y="6733828"/>
            <a:ext cx="957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외국인도 쉽게 이용 가능 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: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언어설정 변경 가능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영어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및 </a:t>
            </a:r>
            <a:r>
              <a:rPr lang="ko-KR" alt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이메일가입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현금충전 등 간편하게 이용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! 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05124C54-4B49-5618-CCA6-64560338D19B}"/>
              </a:ext>
            </a:extLst>
          </p:cNvPr>
          <p:cNvSpPr/>
          <p:nvPr/>
        </p:nvSpPr>
        <p:spPr>
          <a:xfrm>
            <a:off x="3471455" y="2100018"/>
            <a:ext cx="1117053" cy="288032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692C1F4B-3DB5-513A-4B89-A3ED62494D8E}"/>
              </a:ext>
            </a:extLst>
          </p:cNvPr>
          <p:cNvSpPr/>
          <p:nvPr/>
        </p:nvSpPr>
        <p:spPr>
          <a:xfrm>
            <a:off x="7812782" y="1859269"/>
            <a:ext cx="784466" cy="168638"/>
          </a:xfrm>
          <a:prstGeom prst="rect">
            <a:avLst/>
          </a:prstGeom>
          <a:solidFill>
            <a:srgbClr val="F2F4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A480CC32-FC31-4CFB-12FC-117308AE18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4" b="13988"/>
          <a:stretch/>
        </p:blipFill>
        <p:spPr>
          <a:xfrm>
            <a:off x="7753458" y="1816163"/>
            <a:ext cx="2076844" cy="4089338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A3911D2B-8A6A-1828-08CC-2C65F089B8A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2" b="65005"/>
          <a:stretch/>
        </p:blipFill>
        <p:spPr>
          <a:xfrm>
            <a:off x="7757086" y="4880342"/>
            <a:ext cx="2069590" cy="1328109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60E60AB-9977-E1E0-317D-99349A10B017}"/>
              </a:ext>
            </a:extLst>
          </p:cNvPr>
          <p:cNvSpPr/>
          <p:nvPr/>
        </p:nvSpPr>
        <p:spPr>
          <a:xfrm>
            <a:off x="580146" y="1767010"/>
            <a:ext cx="2025090" cy="4472594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28959031-9C8D-F2EB-B136-A1E2A07C03D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8" b="5261"/>
          <a:stretch/>
        </p:blipFill>
        <p:spPr>
          <a:xfrm>
            <a:off x="675429" y="1874540"/>
            <a:ext cx="1834524" cy="4260684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xmlns="" id="{36A2CFA4-970C-39F7-6CCA-AD11C002BF9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9" b="34582"/>
          <a:stretch/>
        </p:blipFill>
        <p:spPr>
          <a:xfrm>
            <a:off x="3060254" y="1874540"/>
            <a:ext cx="1834524" cy="232501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xmlns="" id="{83430CC2-8397-2A29-987E-17C639AF32C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22" b="18964"/>
          <a:stretch/>
        </p:blipFill>
        <p:spPr>
          <a:xfrm>
            <a:off x="3061776" y="4163277"/>
            <a:ext cx="1834524" cy="197194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07A95793-6491-8D0A-D3D7-8C5B4527B0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8" b="6266"/>
          <a:stretch/>
        </p:blipFill>
        <p:spPr>
          <a:xfrm>
            <a:off x="5465560" y="1874541"/>
            <a:ext cx="1841355" cy="4260684"/>
          </a:xfrm>
          <a:prstGeom prst="rect">
            <a:avLst/>
          </a:prstGeom>
        </p:spPr>
      </p:pic>
      <p:sp>
        <p:nvSpPr>
          <p:cNvPr id="42" name="갈매기형 수장 40">
            <a:extLst>
              <a:ext uri="{FF2B5EF4-FFF2-40B4-BE49-F238E27FC236}">
                <a16:creationId xmlns:a16="http://schemas.microsoft.com/office/drawing/2014/main" xmlns="" id="{49512AB4-2187-90C6-763D-4FB9232D63ED}"/>
              </a:ext>
            </a:extLst>
          </p:cNvPr>
          <p:cNvSpPr/>
          <p:nvPr/>
        </p:nvSpPr>
        <p:spPr>
          <a:xfrm>
            <a:off x="650455" y="7180935"/>
            <a:ext cx="140617" cy="210925"/>
          </a:xfrm>
          <a:prstGeom prst="chevr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F403243-7E06-5BAC-2551-D27F6136E0B0}"/>
              </a:ext>
            </a:extLst>
          </p:cNvPr>
          <p:cNvSpPr txBox="1"/>
          <p:nvPr/>
        </p:nvSpPr>
        <p:spPr>
          <a:xfrm>
            <a:off x="810196" y="7114937"/>
            <a:ext cx="957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세탁장비 이용현황 확인 가능 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세탁실에 가지 않고 앱을 통해 세탁실 현황 확인 가능</a:t>
            </a:r>
            <a:endParaRPr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xmlns="" id="{67DE3BB0-52C5-7DE5-6C85-206680655AA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9"/>
          <a:stretch/>
        </p:blipFill>
        <p:spPr>
          <a:xfrm>
            <a:off x="5461933" y="3995317"/>
            <a:ext cx="1836897" cy="215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90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79160" y="1476375"/>
            <a:ext cx="9038090" cy="450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640805" algn="l"/>
                <a:tab pos="5958335" algn="l"/>
              </a:tabLst>
            </a:pPr>
            <a:r>
              <a:rPr lang="ko-KR" altLang="en-US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외국인인데 휴대폰번호가 </a:t>
            </a:r>
            <a:r>
              <a:rPr lang="ko-KR" altLang="en-US" sz="1758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없다구요</a:t>
            </a:r>
            <a:r>
              <a:rPr lang="en-US" altLang="ko-KR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? </a:t>
            </a:r>
            <a:r>
              <a:rPr lang="en-US" altLang="ko-KR" sz="2343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“</a:t>
            </a:r>
            <a:r>
              <a:rPr lang="ko-KR" altLang="en-US" sz="2343" u="sng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이메일</a:t>
            </a:r>
            <a:r>
              <a:rPr lang="en-US" altLang="ko-KR" sz="2343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”</a:t>
            </a:r>
            <a:r>
              <a:rPr lang="ko-KR" altLang="en-US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로도 </a:t>
            </a:r>
            <a:r>
              <a:rPr lang="ko-KR" altLang="en-US" sz="2343" u="sng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회원가입이 가능</a:t>
            </a:r>
            <a:r>
              <a:rPr lang="ko-KR" altLang="en-US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합니다</a:t>
            </a:r>
            <a:r>
              <a:rPr lang="en-US" altLang="ko-KR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ko-KR" altLang="en-US" sz="1758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CB489D23-8196-7DB6-294F-04119EFCE5E9}"/>
              </a:ext>
            </a:extLst>
          </p:cNvPr>
          <p:cNvSpPr/>
          <p:nvPr/>
        </p:nvSpPr>
        <p:spPr>
          <a:xfrm>
            <a:off x="5953295" y="3867316"/>
            <a:ext cx="210925" cy="67375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6FF50D5B-9E24-9B56-7A1B-6A501671B89A}"/>
              </a:ext>
            </a:extLst>
          </p:cNvPr>
          <p:cNvSpPr/>
          <p:nvPr/>
        </p:nvSpPr>
        <p:spPr>
          <a:xfrm>
            <a:off x="644450" y="2066437"/>
            <a:ext cx="2159587" cy="4472594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8D97FF7E-DC4F-8643-C829-36AA03ACF063}"/>
              </a:ext>
            </a:extLst>
          </p:cNvPr>
          <p:cNvSpPr/>
          <p:nvPr/>
        </p:nvSpPr>
        <p:spPr>
          <a:xfrm>
            <a:off x="2960179" y="2066437"/>
            <a:ext cx="2159587" cy="4472594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F127258F-6296-D735-CC62-AAC8B3763327}"/>
              </a:ext>
            </a:extLst>
          </p:cNvPr>
          <p:cNvSpPr/>
          <p:nvPr/>
        </p:nvSpPr>
        <p:spPr>
          <a:xfrm>
            <a:off x="5258567" y="2066437"/>
            <a:ext cx="2159587" cy="4472594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2230227E-F357-11B8-11F0-F4065148DAA9}"/>
              </a:ext>
            </a:extLst>
          </p:cNvPr>
          <p:cNvSpPr/>
          <p:nvPr/>
        </p:nvSpPr>
        <p:spPr>
          <a:xfrm>
            <a:off x="7556955" y="2066437"/>
            <a:ext cx="2159587" cy="4472594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 dirty="0"/>
          </a:p>
        </p:txBody>
      </p:sp>
      <p:sp>
        <p:nvSpPr>
          <p:cNvPr id="31" name="갈매기형 수장 40">
            <a:extLst>
              <a:ext uri="{FF2B5EF4-FFF2-40B4-BE49-F238E27FC236}">
                <a16:creationId xmlns:a16="http://schemas.microsoft.com/office/drawing/2014/main" xmlns="" id="{B53AC7D2-010A-66ED-7B54-1441ED3496E8}"/>
              </a:ext>
            </a:extLst>
          </p:cNvPr>
          <p:cNvSpPr/>
          <p:nvPr/>
        </p:nvSpPr>
        <p:spPr>
          <a:xfrm>
            <a:off x="650455" y="6800345"/>
            <a:ext cx="140617" cy="210925"/>
          </a:xfrm>
          <a:prstGeom prst="chevr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8433D7C-6784-FA51-8166-224CBED57EB8}"/>
              </a:ext>
            </a:extLst>
          </p:cNvPr>
          <p:cNvSpPr txBox="1"/>
          <p:nvPr/>
        </p:nvSpPr>
        <p:spPr>
          <a:xfrm>
            <a:off x="791072" y="6730036"/>
            <a:ext cx="10054085" cy="360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단기연수 및 국내전화 미개통으로 인해 국내 휴대폰 번호가 없어도 이메일로 회원가입이 가능합니다</a:t>
            </a:r>
            <a:r>
              <a:rPr lang="en-US" altLang="ko-KR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r>
              <a:rPr lang="ko-KR" altLang="en-US" sz="1758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endParaRPr lang="en-US" altLang="ko-KR" sz="1758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AE485E66-2981-0560-16B0-FAC93F7C4F49}"/>
              </a:ext>
            </a:extLst>
          </p:cNvPr>
          <p:cNvSpPr/>
          <p:nvPr/>
        </p:nvSpPr>
        <p:spPr>
          <a:xfrm>
            <a:off x="9911470" y="396255"/>
            <a:ext cx="277576" cy="343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28700">
              <a:lnSpc>
                <a:spcPct val="120000"/>
              </a:lnSpc>
            </a:pPr>
            <a:r>
              <a:rPr lang="en-US" altLang="ko-KR" sz="1500" spc="-113" dirty="0">
                <a:solidFill>
                  <a:prstClr val="white"/>
                </a:solidFill>
                <a:latin typeface="Arial" panose="020B0604020202020204" pitchFamily="34" charset="0"/>
                <a:ea typeface="-윤고딕320" panose="02030504000101010101" pitchFamily="18" charset="-127"/>
                <a:cs typeface="Arial" panose="020B0604020202020204" pitchFamily="34" charset="0"/>
              </a:rPr>
              <a:t>2</a:t>
            </a:r>
            <a:endParaRPr lang="ko-KR" altLang="en-US" sz="1500" spc="-113" dirty="0">
              <a:solidFill>
                <a:prstClr val="white"/>
              </a:solidFill>
              <a:latin typeface="Arial" panose="020B0604020202020204" pitchFamily="34" charset="0"/>
              <a:ea typeface="-윤고딕320" panose="02030504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C2951230-2D62-DB4E-6640-86466B808AFB}"/>
              </a:ext>
            </a:extLst>
          </p:cNvPr>
          <p:cNvSpPr/>
          <p:nvPr/>
        </p:nvSpPr>
        <p:spPr>
          <a:xfrm>
            <a:off x="0" y="422544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DBD4848-EF55-AB72-449E-F774DCC6B83B}"/>
              </a:ext>
            </a:extLst>
          </p:cNvPr>
          <p:cNvSpPr/>
          <p:nvPr/>
        </p:nvSpPr>
        <p:spPr>
          <a:xfrm>
            <a:off x="0" y="1358648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76997A6C-BBCB-9543-E50A-B74F8585DCEC}"/>
              </a:ext>
            </a:extLst>
          </p:cNvPr>
          <p:cNvSpPr/>
          <p:nvPr/>
        </p:nvSpPr>
        <p:spPr>
          <a:xfrm rot="5400000" flipV="1">
            <a:off x="1584090" y="864306"/>
            <a:ext cx="720078" cy="72008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5FF0D2EF-D581-A2EC-6859-DC025ADD6F84}"/>
              </a:ext>
            </a:extLst>
          </p:cNvPr>
          <p:cNvSpPr/>
          <p:nvPr/>
        </p:nvSpPr>
        <p:spPr>
          <a:xfrm>
            <a:off x="2105412" y="612279"/>
            <a:ext cx="347402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이제 세탁실에서도 편의점처럼</a:t>
            </a:r>
            <a:endParaRPr lang="en-US" altLang="ko-KR" sz="17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  <a:p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‘</a:t>
            </a:r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휴대폰 </a:t>
            </a:r>
            <a:r>
              <a:rPr lang="ko-KR" altLang="en-US" sz="17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앱결제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’</a:t>
            </a:r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로 간편하게 결제하세요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29EDBAEE-373D-644F-CCF3-C19E1857A4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" y="269240"/>
            <a:ext cx="1760596" cy="106311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7B6C9695-62FE-C60F-9749-082A763462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b="5350"/>
          <a:stretch/>
        </p:blipFill>
        <p:spPr>
          <a:xfrm>
            <a:off x="3060254" y="2161005"/>
            <a:ext cx="1958733" cy="424152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DB0DCD83-6AF5-1A32-0ADD-0AD65A0F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4" b="5450"/>
          <a:stretch/>
        </p:blipFill>
        <p:spPr>
          <a:xfrm>
            <a:off x="735179" y="2181990"/>
            <a:ext cx="1958733" cy="424152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550A3E13-6780-9798-B7AE-A2F8BF91E7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1" b="5337"/>
          <a:stretch/>
        </p:blipFill>
        <p:spPr>
          <a:xfrm>
            <a:off x="5357292" y="2157765"/>
            <a:ext cx="1958733" cy="424476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FF5CD238-FCF2-F23A-4713-4CFE392265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6" b="5862"/>
          <a:stretch/>
        </p:blipFill>
        <p:spPr>
          <a:xfrm>
            <a:off x="7657381" y="2150890"/>
            <a:ext cx="1958733" cy="4251636"/>
          </a:xfrm>
          <a:prstGeom prst="rect">
            <a:avLst/>
          </a:prstGeom>
        </p:spPr>
      </p:pic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xmlns="" id="{6327001D-83DA-C1B4-47CF-F2103E6965A0}"/>
              </a:ext>
            </a:extLst>
          </p:cNvPr>
          <p:cNvSpPr/>
          <p:nvPr/>
        </p:nvSpPr>
        <p:spPr>
          <a:xfrm>
            <a:off x="957533" y="4999076"/>
            <a:ext cx="8449779" cy="325690"/>
          </a:xfrm>
          <a:prstGeom prst="rightArrow">
            <a:avLst>
              <a:gd name="adj1" fmla="val 50000"/>
              <a:gd name="adj2" fmla="val 9568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8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xmlns="" id="{A4317ADE-92D1-43AD-293E-B72C8837A0AD}"/>
              </a:ext>
            </a:extLst>
          </p:cNvPr>
          <p:cNvSpPr/>
          <p:nvPr/>
        </p:nvSpPr>
        <p:spPr>
          <a:xfrm>
            <a:off x="1044030" y="5580831"/>
            <a:ext cx="1368152" cy="3600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06668066-2703-C715-3B55-622E33D60DB7}"/>
              </a:ext>
            </a:extLst>
          </p:cNvPr>
          <p:cNvSpPr/>
          <p:nvPr/>
        </p:nvSpPr>
        <p:spPr>
          <a:xfrm>
            <a:off x="7985913" y="2748007"/>
            <a:ext cx="1117053" cy="220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096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D53EBF32-9731-8AA6-F1DD-1CEAC22F5999}"/>
              </a:ext>
            </a:extLst>
          </p:cNvPr>
          <p:cNvSpPr/>
          <p:nvPr/>
        </p:nvSpPr>
        <p:spPr>
          <a:xfrm>
            <a:off x="2720667" y="2285841"/>
            <a:ext cx="2211795" cy="4519126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B9FF3AD8-C3A5-0A9F-077A-C504527F5BBC}"/>
              </a:ext>
            </a:extLst>
          </p:cNvPr>
          <p:cNvSpPr/>
          <p:nvPr/>
        </p:nvSpPr>
        <p:spPr>
          <a:xfrm>
            <a:off x="298172" y="2285841"/>
            <a:ext cx="2211795" cy="4519126"/>
          </a:xfrm>
          <a:prstGeom prst="rect">
            <a:avLst/>
          </a:prstGeom>
          <a:solidFill>
            <a:srgbClr val="4A0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BDB5E5C-00C0-5FB1-93E7-0AD080290FB2}"/>
              </a:ext>
            </a:extLst>
          </p:cNvPr>
          <p:cNvSpPr txBox="1"/>
          <p:nvPr/>
        </p:nvSpPr>
        <p:spPr>
          <a:xfrm>
            <a:off x="285909" y="1518766"/>
            <a:ext cx="8462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752975" algn="l"/>
                <a:tab pos="6102350" algn="l"/>
              </a:tabLst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신용카드도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계좌번호도 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없으세요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? </a:t>
            </a:r>
            <a:r>
              <a:rPr lang="en-US" altLang="ko-KR" sz="2400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“</a:t>
            </a:r>
            <a:r>
              <a:rPr lang="ko-KR" altLang="en-US" sz="2400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현금</a:t>
            </a:r>
            <a:r>
              <a:rPr lang="en-US" altLang="ko-KR" sz="2400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”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으로도 </a:t>
            </a:r>
            <a:r>
              <a:rPr lang="ko-KR" altLang="en-US" sz="2400" u="sng" dirty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잔액충전이 가능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합니다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FAB9695D-09F4-97F1-9FD3-FA0C82C23D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84" y="2119171"/>
            <a:ext cx="4421902" cy="34804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2BCB34E-E291-1417-26A2-9AA5D8738527}"/>
              </a:ext>
            </a:extLst>
          </p:cNvPr>
          <p:cNvSpPr txBox="1"/>
          <p:nvPr/>
        </p:nvSpPr>
        <p:spPr>
          <a:xfrm>
            <a:off x="5364510" y="5724847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유니룩스는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이용자분들의 불편사항을 수렴 및 </a:t>
            </a:r>
            <a:endParaRPr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반영하기 위해 지속적으로 앱을 개선하고 있습니다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CC342FB-5EA1-F704-4EC6-B9FAF1DFF18A}"/>
              </a:ext>
            </a:extLst>
          </p:cNvPr>
          <p:cNvSpPr txBox="1"/>
          <p:nvPr/>
        </p:nvSpPr>
        <p:spPr>
          <a:xfrm>
            <a:off x="5364510" y="6444927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신용카드가 없거나 계좌이용에 어려운 외국인이용자</a:t>
            </a:r>
            <a:endParaRPr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분들을 위해 현금으로도 충전할 수 있습니다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가까운 편의점에서 충전 가능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18" name="갈매기형 수장 40">
            <a:extLst>
              <a:ext uri="{FF2B5EF4-FFF2-40B4-BE49-F238E27FC236}">
                <a16:creationId xmlns:a16="http://schemas.microsoft.com/office/drawing/2014/main" xmlns="" id="{8FB467B1-F52F-921C-7937-0DF6F6ABFDCB}"/>
              </a:ext>
            </a:extLst>
          </p:cNvPr>
          <p:cNvSpPr/>
          <p:nvPr/>
        </p:nvSpPr>
        <p:spPr>
          <a:xfrm>
            <a:off x="5220494" y="5792461"/>
            <a:ext cx="144016" cy="216024"/>
          </a:xfrm>
          <a:prstGeom prst="chevr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갈매기형 수장 40">
            <a:extLst>
              <a:ext uri="{FF2B5EF4-FFF2-40B4-BE49-F238E27FC236}">
                <a16:creationId xmlns:a16="http://schemas.microsoft.com/office/drawing/2014/main" xmlns="" id="{B9429DB5-8D0C-F5F6-A2EC-DC7ADA716562}"/>
              </a:ext>
            </a:extLst>
          </p:cNvPr>
          <p:cNvSpPr/>
          <p:nvPr/>
        </p:nvSpPr>
        <p:spPr>
          <a:xfrm>
            <a:off x="5240948" y="6506521"/>
            <a:ext cx="144016" cy="216024"/>
          </a:xfrm>
          <a:prstGeom prst="chevr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6151FE9D-0E43-2E4B-1AC2-9EEC9FC857FE}"/>
              </a:ext>
            </a:extLst>
          </p:cNvPr>
          <p:cNvSpPr/>
          <p:nvPr/>
        </p:nvSpPr>
        <p:spPr>
          <a:xfrm>
            <a:off x="9911470" y="396255"/>
            <a:ext cx="277576" cy="343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28700">
              <a:lnSpc>
                <a:spcPct val="120000"/>
              </a:lnSpc>
            </a:pPr>
            <a:r>
              <a:rPr lang="en-US" altLang="ko-KR" sz="1500" spc="-113" dirty="0">
                <a:solidFill>
                  <a:prstClr val="white"/>
                </a:solidFill>
                <a:latin typeface="Arial" panose="020B0604020202020204" pitchFamily="34" charset="0"/>
                <a:ea typeface="-윤고딕320" panose="02030504000101010101" pitchFamily="18" charset="-127"/>
                <a:cs typeface="Arial" panose="020B0604020202020204" pitchFamily="34" charset="0"/>
              </a:rPr>
              <a:t>2</a:t>
            </a:r>
            <a:endParaRPr lang="ko-KR" altLang="en-US" sz="1500" spc="-113" dirty="0">
              <a:solidFill>
                <a:prstClr val="white"/>
              </a:solidFill>
              <a:latin typeface="Arial" panose="020B0604020202020204" pitchFamily="34" charset="0"/>
              <a:ea typeface="-윤고딕320" panose="02030504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FE257AE4-A88F-F895-CAFD-D48DE93A503C}"/>
              </a:ext>
            </a:extLst>
          </p:cNvPr>
          <p:cNvSpPr/>
          <p:nvPr/>
        </p:nvSpPr>
        <p:spPr>
          <a:xfrm>
            <a:off x="0" y="422544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CE5B77C2-19B7-CB85-3C80-65781C9FDCB5}"/>
              </a:ext>
            </a:extLst>
          </p:cNvPr>
          <p:cNvSpPr/>
          <p:nvPr/>
        </p:nvSpPr>
        <p:spPr>
          <a:xfrm>
            <a:off x="0" y="1358648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1B20F45B-3743-EAF7-0795-B78A17F99581}"/>
              </a:ext>
            </a:extLst>
          </p:cNvPr>
          <p:cNvSpPr/>
          <p:nvPr/>
        </p:nvSpPr>
        <p:spPr>
          <a:xfrm rot="5400000" flipV="1">
            <a:off x="1584090" y="864306"/>
            <a:ext cx="720078" cy="72008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8B0F191-8C1C-0FC1-FE37-ED23474ECC21}"/>
              </a:ext>
            </a:extLst>
          </p:cNvPr>
          <p:cNvSpPr/>
          <p:nvPr/>
        </p:nvSpPr>
        <p:spPr>
          <a:xfrm>
            <a:off x="2105412" y="612279"/>
            <a:ext cx="353494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이제 세탁실에서도 편의점처럼</a:t>
            </a:r>
            <a:endParaRPr lang="en-US" altLang="ko-KR" sz="1700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  <a:p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‘</a:t>
            </a:r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휴대폰 </a:t>
            </a:r>
            <a:r>
              <a:rPr lang="ko-KR" altLang="en-US" sz="17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앱결제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’</a:t>
            </a:r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로 간편하게 결제하세요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xmlns="" id="{96D4C113-89B0-71D6-37C4-5811073C3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" y="269240"/>
            <a:ext cx="1760596" cy="106311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6F158EE9-BF25-3B14-4CDE-6658D02D1A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5" b="4611"/>
          <a:stretch/>
        </p:blipFill>
        <p:spPr>
          <a:xfrm>
            <a:off x="2844596" y="2440980"/>
            <a:ext cx="1963936" cy="421997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600C4E5-AF34-D353-7EE9-C7E9B70B3C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5" b="4611"/>
          <a:stretch/>
        </p:blipFill>
        <p:spPr>
          <a:xfrm>
            <a:off x="422101" y="2440980"/>
            <a:ext cx="1963936" cy="421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74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9911470" y="396255"/>
            <a:ext cx="277576" cy="343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28700">
              <a:lnSpc>
                <a:spcPct val="120000"/>
              </a:lnSpc>
            </a:pPr>
            <a:r>
              <a:rPr lang="en-US" altLang="ko-KR" sz="1500" spc="-113" dirty="0">
                <a:solidFill>
                  <a:prstClr val="white"/>
                </a:solidFill>
                <a:latin typeface="Arial" panose="020B0604020202020204" pitchFamily="34" charset="0"/>
                <a:ea typeface="-윤고딕320" panose="02030504000101010101" pitchFamily="18" charset="-127"/>
                <a:cs typeface="Arial" panose="020B0604020202020204" pitchFamily="34" charset="0"/>
              </a:rPr>
              <a:t>2</a:t>
            </a:r>
            <a:endParaRPr lang="ko-KR" altLang="en-US" sz="1500" spc="-113" dirty="0">
              <a:solidFill>
                <a:prstClr val="white"/>
              </a:solidFill>
              <a:latin typeface="Arial" panose="020B0604020202020204" pitchFamily="34" charset="0"/>
              <a:ea typeface="-윤고딕320" panose="02030504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422544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0" y="6903264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918" y="6990794"/>
            <a:ext cx="20162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상업용 세탁장비 전문업체 ㈜</a:t>
            </a:r>
            <a:r>
              <a:rPr lang="ko-KR" altLang="en-US" sz="1000" spc="-5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유니룩스</a:t>
            </a:r>
            <a:endParaRPr lang="en-US" altLang="ko-KR" sz="1000" spc="-50" dirty="0">
              <a:ln>
                <a:solidFill>
                  <a:schemeClr val="accent1">
                    <a:alpha val="0"/>
                  </a:schemeClr>
                </a:solidFill>
              </a:ln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6918" y="7020991"/>
            <a:ext cx="1345788" cy="274389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0" y="1358648"/>
            <a:ext cx="10440988" cy="45719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 rot="5400000" flipV="1">
            <a:off x="1584090" y="864306"/>
            <a:ext cx="720078" cy="72008"/>
          </a:xfrm>
          <a:prstGeom prst="rect">
            <a:avLst/>
          </a:prstGeom>
          <a:solidFill>
            <a:srgbClr val="00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105412" y="743973"/>
            <a:ext cx="530465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이전 결제 서비스보다 더욱 편리하게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, </a:t>
            </a:r>
            <a:r>
              <a:rPr lang="ko-KR" altLang="en-US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선택의 폭을 높였습니다</a:t>
            </a:r>
            <a:r>
              <a:rPr lang="en-US" altLang="ko-KR" sz="17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100" name="Picture 4" descr="C:\Users\owner\AppData\Local\Microsoft\Windows\INetCache\IE\UP0T3FJP\numbers-1336502_960_72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16" y="612280"/>
            <a:ext cx="1620094" cy="578846"/>
          </a:xfrm>
          <a:prstGeom prst="rect">
            <a:avLst/>
          </a:prstGeom>
          <a:noFill/>
        </p:spPr>
      </p:pic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xmlns="" id="{5182D855-D305-C8FD-9019-09659D7F07B8}"/>
              </a:ext>
            </a:extLst>
          </p:cNvPr>
          <p:cNvSpPr/>
          <p:nvPr/>
        </p:nvSpPr>
        <p:spPr>
          <a:xfrm>
            <a:off x="1313954" y="1541057"/>
            <a:ext cx="1088062" cy="1088062"/>
          </a:xfrm>
          <a:prstGeom prst="roundRect">
            <a:avLst/>
          </a:prstGeom>
          <a:solidFill>
            <a:srgbClr val="F5B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6ECA999-0BD9-C849-8F23-5B75E960DF41}"/>
              </a:ext>
            </a:extLst>
          </p:cNvPr>
          <p:cNvSpPr/>
          <p:nvPr/>
        </p:nvSpPr>
        <p:spPr>
          <a:xfrm>
            <a:off x="2916237" y="1476375"/>
            <a:ext cx="6463209" cy="976310"/>
          </a:xfrm>
          <a:prstGeom prst="rect">
            <a:avLst/>
          </a:prstGeom>
        </p:spPr>
        <p:txBody>
          <a:bodyPr wrap="square" lIns="98188" tIns="49094" rIns="98188" bIns="49094">
            <a:spAutoFit/>
          </a:bodyPr>
          <a:lstStyle/>
          <a:p>
            <a:r>
              <a:rPr lang="ko-KR" altLang="en-US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신용카드로는 세탁실을 이용 할 수 없어 불편하셨나요</a:t>
            </a:r>
            <a:r>
              <a:rPr lang="en-US" altLang="ko-KR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?</a:t>
            </a:r>
          </a:p>
          <a:p>
            <a:endParaRPr lang="en-US" altLang="ko-KR" sz="500" spc="-59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6401B6"/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  <a:p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휴대폰만 있으면 결제가 가능합니다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</a:p>
          <a:p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물론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, </a:t>
            </a:r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현금으로도 앱 충전 및 세탁장비 이용이 가능합니다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0498E082-A7A7-94FA-A101-C0E3B08754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1622647" y="1619550"/>
            <a:ext cx="532555" cy="94891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D2A07F72-6911-BD0B-71EC-9CEF3ABDC3C7}"/>
              </a:ext>
            </a:extLst>
          </p:cNvPr>
          <p:cNvSpPr/>
          <p:nvPr/>
        </p:nvSpPr>
        <p:spPr>
          <a:xfrm>
            <a:off x="755998" y="2015781"/>
            <a:ext cx="150875" cy="150875"/>
          </a:xfrm>
          <a:prstGeom prst="ellipse">
            <a:avLst/>
          </a:prstGeom>
          <a:solidFill>
            <a:srgbClr val="37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xmlns="" id="{2B6293C3-CD06-473A-6580-85DF858F9B63}"/>
              </a:ext>
            </a:extLst>
          </p:cNvPr>
          <p:cNvSpPr/>
          <p:nvPr/>
        </p:nvSpPr>
        <p:spPr>
          <a:xfrm>
            <a:off x="755998" y="3417460"/>
            <a:ext cx="150875" cy="150875"/>
          </a:xfrm>
          <a:prstGeom prst="ellipse">
            <a:avLst/>
          </a:prstGeom>
          <a:solidFill>
            <a:srgbClr val="37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5A423075-F2A9-CB21-EBDD-5A6CF9FC785D}"/>
              </a:ext>
            </a:extLst>
          </p:cNvPr>
          <p:cNvSpPr/>
          <p:nvPr/>
        </p:nvSpPr>
        <p:spPr>
          <a:xfrm>
            <a:off x="2916238" y="2386385"/>
            <a:ext cx="5256584" cy="283813"/>
          </a:xfrm>
          <a:prstGeom prst="rect">
            <a:avLst/>
          </a:prstGeom>
        </p:spPr>
        <p:txBody>
          <a:bodyPr wrap="square" lIns="98188" tIns="49094" rIns="98188" bIns="49094">
            <a:spAutoFit/>
          </a:bodyPr>
          <a:lstStyle/>
          <a:p>
            <a:r>
              <a:rPr lang="en-US" altLang="ko-KR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030A0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(</a:t>
            </a:r>
            <a:r>
              <a:rPr lang="ko-KR" altLang="en-US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030A0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신용카드</a:t>
            </a:r>
            <a:r>
              <a:rPr lang="en-US" altLang="ko-KR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030A0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, </a:t>
            </a:r>
            <a:r>
              <a:rPr lang="ko-KR" altLang="en-US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030A0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실시간계좌이체</a:t>
            </a:r>
            <a:r>
              <a:rPr lang="en-US" altLang="ko-KR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030A0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,</a:t>
            </a:r>
            <a:r>
              <a:rPr lang="ko-KR" altLang="en-US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030A0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 현금충전까지 가능</a:t>
            </a:r>
            <a:r>
              <a:rPr lang="en-US" altLang="ko-KR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030A0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xmlns="" id="{85A6207E-03F2-F397-99DD-479B0B251C76}"/>
              </a:ext>
            </a:extLst>
          </p:cNvPr>
          <p:cNvSpPr/>
          <p:nvPr/>
        </p:nvSpPr>
        <p:spPr>
          <a:xfrm>
            <a:off x="755997" y="4769357"/>
            <a:ext cx="150875" cy="150875"/>
          </a:xfrm>
          <a:prstGeom prst="ellipse">
            <a:avLst/>
          </a:prstGeom>
          <a:solidFill>
            <a:srgbClr val="37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DAD49D01-B9B8-B39F-17D9-796B986D4FE6}"/>
              </a:ext>
            </a:extLst>
          </p:cNvPr>
          <p:cNvSpPr/>
          <p:nvPr/>
        </p:nvSpPr>
        <p:spPr>
          <a:xfrm>
            <a:off x="2916238" y="4334334"/>
            <a:ext cx="6534918" cy="976310"/>
          </a:xfrm>
          <a:prstGeom prst="rect">
            <a:avLst/>
          </a:prstGeom>
        </p:spPr>
        <p:txBody>
          <a:bodyPr wrap="square" lIns="98188" tIns="49094" rIns="98188" bIns="49094">
            <a:spAutoFit/>
          </a:bodyPr>
          <a:lstStyle/>
          <a:p>
            <a:r>
              <a:rPr lang="ko-KR" altLang="en-US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환불이 어렵고 오래 걸리셨나요</a:t>
            </a:r>
            <a:r>
              <a:rPr lang="en-US" altLang="ko-KR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?</a:t>
            </a:r>
          </a:p>
          <a:p>
            <a:endParaRPr lang="en-US" altLang="ko-KR" sz="500" spc="-59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595959"/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  <a:p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문제발생시 환불 및 결제취소가 가능합니다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</a:p>
          <a:p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직접카드를 결제하는 단말방식 및 타 결제방식보다 신속합니다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771EE047-A167-6A74-52FF-B76C6C368ABF}"/>
              </a:ext>
            </a:extLst>
          </p:cNvPr>
          <p:cNvSpPr/>
          <p:nvPr/>
        </p:nvSpPr>
        <p:spPr>
          <a:xfrm>
            <a:off x="2916238" y="2886657"/>
            <a:ext cx="7543030" cy="1037865"/>
          </a:xfrm>
          <a:prstGeom prst="rect">
            <a:avLst/>
          </a:prstGeom>
        </p:spPr>
        <p:txBody>
          <a:bodyPr wrap="square" lIns="98188" tIns="49094" rIns="98188" bIns="49094">
            <a:spAutoFit/>
          </a:bodyPr>
          <a:lstStyle/>
          <a:p>
            <a:r>
              <a:rPr lang="ko-KR" altLang="en-US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빨래를 들고 갔는데 </a:t>
            </a:r>
            <a:r>
              <a:rPr lang="ko-KR" altLang="en-US" spc="-59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비어있는</a:t>
            </a:r>
            <a:r>
              <a:rPr lang="ko-KR" altLang="en-US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 세탁기가 없어 다시 돌아오셨나요</a:t>
            </a:r>
            <a:r>
              <a:rPr lang="en-US" altLang="ko-KR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?</a:t>
            </a:r>
          </a:p>
          <a:p>
            <a:endParaRPr lang="en-US" altLang="ko-KR" sz="500" spc="-59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6401B6"/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  <a:p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이젠 휴대폰으로 세탁기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/</a:t>
            </a:r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건조기 가동 현황 확인이 가능합니다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 </a:t>
            </a:r>
            <a:r>
              <a:rPr lang="en-US" altLang="ko-KR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( </a:t>
            </a:r>
            <a:r>
              <a:rPr lang="ko-KR" altLang="en-US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몇 분 뒤 종료되는지도 확인 가능</a:t>
            </a:r>
            <a:r>
              <a:rPr lang="en-US" altLang="ko-KR" sz="12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 )</a:t>
            </a:r>
          </a:p>
          <a:p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빨래하시기 전에 비어 있는 세탁기가 있는지 먼저 확인하고 가세요</a:t>
            </a:r>
            <a:r>
              <a:rPr lang="en-US" altLang="ko-KR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</a:t>
            </a:r>
            <a:r>
              <a:rPr lang="ko-KR" altLang="en-US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 </a:t>
            </a:r>
            <a:endParaRPr lang="en-US" altLang="ko-KR" spc="-59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595959"/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xmlns="" id="{7D68BC25-963E-EFB4-C266-EE6148AC2457}"/>
              </a:ext>
            </a:extLst>
          </p:cNvPr>
          <p:cNvGrpSpPr/>
          <p:nvPr/>
        </p:nvGrpSpPr>
        <p:grpSpPr>
          <a:xfrm>
            <a:off x="1313953" y="4336895"/>
            <a:ext cx="1088062" cy="1088062"/>
            <a:chOff x="1313953" y="5615570"/>
            <a:chExt cx="1088062" cy="1088062"/>
          </a:xfrm>
        </p:grpSpPr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xmlns="" id="{B8D6BE46-9F11-BF8E-9BBE-8108E5DF7E05}"/>
                </a:ext>
              </a:extLst>
            </p:cNvPr>
            <p:cNvSpPr/>
            <p:nvPr/>
          </p:nvSpPr>
          <p:spPr>
            <a:xfrm>
              <a:off x="1313953" y="5615570"/>
              <a:ext cx="1088062" cy="108806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xmlns="" id="{00FEEC5F-4B27-8488-BD74-9C6B2E810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3734" y="5711913"/>
              <a:ext cx="1025546" cy="823115"/>
            </a:xfrm>
            <a:prstGeom prst="rect">
              <a:avLst/>
            </a:prstGeom>
          </p:spPr>
        </p:pic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xmlns="" id="{1D674644-15A6-4E26-1ED3-F6380FAA92D7}"/>
              </a:ext>
            </a:extLst>
          </p:cNvPr>
          <p:cNvSpPr/>
          <p:nvPr/>
        </p:nvSpPr>
        <p:spPr>
          <a:xfrm>
            <a:off x="758585" y="6182781"/>
            <a:ext cx="150875" cy="150875"/>
          </a:xfrm>
          <a:prstGeom prst="ellipse">
            <a:avLst/>
          </a:prstGeom>
          <a:solidFill>
            <a:srgbClr val="37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40187612-CB66-4539-C076-E8B94D97263E}"/>
              </a:ext>
            </a:extLst>
          </p:cNvPr>
          <p:cNvSpPr/>
          <p:nvPr/>
        </p:nvSpPr>
        <p:spPr>
          <a:xfrm>
            <a:off x="1291218" y="2938976"/>
            <a:ext cx="1088062" cy="10880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A961847A-554C-C991-DC9B-1915BC7E5EFF}"/>
              </a:ext>
            </a:extLst>
          </p:cNvPr>
          <p:cNvSpPr/>
          <p:nvPr/>
        </p:nvSpPr>
        <p:spPr>
          <a:xfrm>
            <a:off x="2916236" y="5659382"/>
            <a:ext cx="6840762" cy="945532"/>
          </a:xfrm>
          <a:prstGeom prst="rect">
            <a:avLst/>
          </a:prstGeom>
        </p:spPr>
        <p:txBody>
          <a:bodyPr wrap="square" lIns="98188" tIns="49094" rIns="98188" bIns="49094">
            <a:spAutoFit/>
          </a:bodyPr>
          <a:lstStyle/>
          <a:p>
            <a:r>
              <a:rPr lang="ko-KR" altLang="en-US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외국인들은 </a:t>
            </a:r>
            <a:r>
              <a:rPr lang="en-US" altLang="ko-KR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APP</a:t>
            </a:r>
            <a:r>
              <a:rPr lang="ko-KR" altLang="en-US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결제 사용이 어렵지 않나요</a:t>
            </a:r>
            <a:r>
              <a:rPr lang="en-US" altLang="ko-KR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01B6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?</a:t>
            </a:r>
          </a:p>
          <a:p>
            <a:endParaRPr lang="en-US" altLang="ko-KR" sz="500" spc="-59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6401B6"/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  <a:p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앱을 영문 버전으로 이용할 수 있으며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, </a:t>
            </a:r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회원가입이 </a:t>
            </a:r>
            <a:r>
              <a:rPr lang="ko-KR" altLang="en-US" sz="1600" spc="-59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이메일인증으로</a:t>
            </a:r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 간소화 되었습니다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 </a:t>
            </a:r>
            <a:r>
              <a:rPr lang="ko-KR" altLang="en-US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현금충전이 업데이트되어 편의점에서 현금으로도 </a:t>
            </a:r>
            <a:r>
              <a:rPr lang="ko-KR" altLang="en-US" sz="1600" spc="-59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충전가능합니다</a:t>
            </a:r>
            <a:r>
              <a:rPr lang="en-US" altLang="ko-KR" sz="1600" spc="-59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95959"/>
                </a:solidFill>
                <a:latin typeface="KoPub돋움체 Medium" pitchFamily="18" charset="-127"/>
                <a:ea typeface="KoPub돋움체 Medium" pitchFamily="18" charset="-127"/>
                <a:cs typeface="Arial" panose="020B0604020202020204" pitchFamily="34" charset="0"/>
              </a:rPr>
              <a:t>. </a:t>
            </a:r>
            <a:endParaRPr lang="en-US" altLang="ko-KR" sz="1200" spc="-59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595959"/>
              </a:solidFill>
              <a:latin typeface="KoPub돋움체 Medium" pitchFamily="18" charset="-127"/>
              <a:ea typeface="KoPub돋움체 Medium" pitchFamily="18" charset="-127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9AC2736E-001F-9382-A492-023A07F1F8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72" y="5734814"/>
            <a:ext cx="1105152" cy="110515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3CBBAA1E-3A8A-09AA-349E-215DFE5BD4E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t="27961" r="7722" b="51635"/>
          <a:stretch/>
        </p:blipFill>
        <p:spPr>
          <a:xfrm>
            <a:off x="1321873" y="3179618"/>
            <a:ext cx="1017690" cy="63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58342"/>
      </p:ext>
    </p:extLst>
  </p:cSld>
  <p:clrMapOvr>
    <a:masterClrMapping/>
  </p:clrMapOvr>
  <p:transition advTm="4211">
    <p:fade/>
  </p:transition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341</Words>
  <Application>Microsoft Office PowerPoint</Application>
  <PresentationFormat>사용자 지정</PresentationFormat>
  <Paragraphs>53</Paragraphs>
  <Slides>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KoPub돋움체 Medium</vt:lpstr>
      <vt:lpstr>맑은 고딕</vt:lpstr>
      <vt:lpstr>-윤고딕320</vt:lpstr>
      <vt:lpstr>-윤고딕330</vt:lpstr>
      <vt:lpstr>Arial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owner</dc:creator>
  <cp:lastModifiedBy>uniel</cp:lastModifiedBy>
  <cp:revision>106</cp:revision>
  <cp:lastPrinted>2023-11-24T08:21:47Z</cp:lastPrinted>
  <dcterms:created xsi:type="dcterms:W3CDTF">2017-12-19T04:41:37Z</dcterms:created>
  <dcterms:modified xsi:type="dcterms:W3CDTF">2024-02-02T05:37:51Z</dcterms:modified>
</cp:coreProperties>
</file>